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256" r:id="rId2"/>
    <p:sldId id="1216" r:id="rId3"/>
    <p:sldId id="1348" r:id="rId4"/>
    <p:sldId id="1353" r:id="rId5"/>
    <p:sldId id="1354" r:id="rId6"/>
    <p:sldId id="1355" r:id="rId7"/>
    <p:sldId id="1349" r:id="rId8"/>
    <p:sldId id="1352" r:id="rId9"/>
    <p:sldId id="1356" r:id="rId10"/>
    <p:sldId id="1350" r:id="rId11"/>
    <p:sldId id="1357" r:id="rId12"/>
    <p:sldId id="1294" r:id="rId13"/>
    <p:sldId id="1361" r:id="rId14"/>
    <p:sldId id="1360" r:id="rId15"/>
    <p:sldId id="1362" r:id="rId16"/>
    <p:sldId id="1363" r:id="rId17"/>
    <p:sldId id="1364" r:id="rId18"/>
    <p:sldId id="1365" r:id="rId19"/>
    <p:sldId id="1366" r:id="rId20"/>
    <p:sldId id="1367" r:id="rId21"/>
    <p:sldId id="1372" r:id="rId22"/>
    <p:sldId id="1332" r:id="rId23"/>
    <p:sldId id="1370" r:id="rId24"/>
    <p:sldId id="1369" r:id="rId25"/>
    <p:sldId id="1373" r:id="rId26"/>
    <p:sldId id="1387" r:id="rId27"/>
    <p:sldId id="1388" r:id="rId28"/>
    <p:sldId id="1389" r:id="rId29"/>
    <p:sldId id="1390" r:id="rId30"/>
    <p:sldId id="1391" r:id="rId31"/>
    <p:sldId id="1392" r:id="rId32"/>
    <p:sldId id="1393" r:id="rId33"/>
    <p:sldId id="1394" r:id="rId34"/>
    <p:sldId id="1395" r:id="rId35"/>
    <p:sldId id="1396" r:id="rId36"/>
    <p:sldId id="1397" r:id="rId37"/>
    <p:sldId id="771" r:id="rId38"/>
    <p:sldId id="693" r:id="rId39"/>
    <p:sldId id="1398" r:id="rId40"/>
    <p:sldId id="1399" r:id="rId41"/>
    <p:sldId id="1400" r:id="rId42"/>
    <p:sldId id="1401" r:id="rId4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CC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4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5/2/2016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5/2/2016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5/2/2016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5/2/2016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5/2/2016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5/2/2016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5/2/2016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5/2/2016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5/2/2016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5/2/2016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5/2/2016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23 – Algorithms and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</a:t>
            </a:r>
            <a:r>
              <a:rPr lang="en-US" dirty="0" smtClean="0">
                <a:ea typeface="+mn-ea"/>
              </a:rPr>
              <a:t>Gibson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Jeremy Dixon</a:t>
            </a:r>
            <a:endParaRPr lang="en-US" dirty="0" smtClean="0"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7141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Based </a:t>
            </a:r>
            <a:r>
              <a:rPr lang="en-US" sz="1600" dirty="0"/>
              <a:t>on </a:t>
            </a:r>
            <a:r>
              <a:rPr lang="en-US" sz="1600" dirty="0" smtClean="0"/>
              <a:t>slides from previous iterations of the course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Implementation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an example of how it should work: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a word: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word "EXAMPLE" becomes 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"Echo X-ray Alpha Mike Papa Lima Echo"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a word: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dogmeat</a:t>
            </a:r>
            <a:endParaRPr lang="en-US" sz="2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word "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dogmeat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becomes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"Delta Oscar Golf Mike Echo Alpha Tango"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19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about the Material we Just Reviewed?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0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To learn more about searching algorithms</a:t>
            </a:r>
          </a:p>
          <a:p>
            <a:pPr lvl="1"/>
            <a:r>
              <a:rPr lang="en-US" dirty="0" smtClean="0"/>
              <a:t>Linear search</a:t>
            </a:r>
          </a:p>
          <a:p>
            <a:pPr lvl="1"/>
            <a:r>
              <a:rPr lang="en-US" dirty="0" smtClean="0"/>
              <a:t>Binary search</a:t>
            </a:r>
          </a:p>
          <a:p>
            <a:r>
              <a:rPr lang="en-US" dirty="0" smtClean="0"/>
              <a:t>To understand why certain algorithms are “better” than others</a:t>
            </a:r>
          </a:p>
          <a:p>
            <a:r>
              <a:rPr lang="en-US" dirty="0" smtClean="0"/>
              <a:t>To learn about asymptotic performance</a:t>
            </a:r>
          </a:p>
          <a:p>
            <a:pPr lvl="1"/>
            <a:r>
              <a:rPr lang="en-US" dirty="0" smtClean="0"/>
              <a:t>To examine how fast an algorithm “runs”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73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Sometimes, we use the location of a piece of information in a list to store </a:t>
            </a:r>
            <a:r>
              <a:rPr lang="en-US" dirty="0" smtClean="0"/>
              <a:t>information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If I have the list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41, 50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22, 9, 17]</a:t>
            </a:r>
            <a:r>
              <a:rPr lang="en-US" smtClean="0"/>
              <a:t>, </a:t>
            </a:r>
            <a:r>
              <a:rPr lang="en-US" dirty="0"/>
              <a:t>there </a:t>
            </a:r>
            <a:r>
              <a:rPr lang="en-US" dirty="0" smtClean="0"/>
              <a:t>may be </a:t>
            </a:r>
            <a:r>
              <a:rPr lang="en-US" dirty="0"/>
              <a:t>some significance to this </a:t>
            </a:r>
            <a:r>
              <a:rPr lang="en-US" dirty="0" smtClean="0"/>
              <a:t>order</a:t>
            </a:r>
          </a:p>
          <a:p>
            <a:pPr lvl="1"/>
            <a:r>
              <a:rPr lang="en-US" dirty="0" smtClean="0"/>
              <a:t>That </a:t>
            </a:r>
            <a:r>
              <a:rPr lang="en-US" dirty="0"/>
              <a:t>means sometimes we want to find where in the list something is!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62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that takes a list and a variable and </a:t>
            </a:r>
            <a:r>
              <a:rPr lang="en-US" dirty="0" smtClean="0"/>
              <a:t>returns </a:t>
            </a:r>
            <a:r>
              <a:rPr lang="en-US" dirty="0"/>
              <a:t>the first location of the variable in the </a:t>
            </a:r>
            <a:r>
              <a:rPr lang="en-US" dirty="0" smtClean="0"/>
              <a:t>list</a:t>
            </a:r>
          </a:p>
          <a:p>
            <a:pPr lvl="1"/>
            <a:r>
              <a:rPr lang="en-US" sz="3200" dirty="0" smtClean="0"/>
              <a:t>If </a:t>
            </a:r>
            <a:r>
              <a:rPr lang="en-US" sz="3200" dirty="0"/>
              <a:t>it’s not found, return -</a:t>
            </a:r>
            <a:r>
              <a:rPr lang="en-US" sz="3200" dirty="0" smtClean="0"/>
              <a:t>1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find(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myVar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61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31" y="1969364"/>
            <a:ext cx="8835241" cy="4156799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find(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range(0,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==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return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we didn't find the variable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61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called linear search!</a:t>
            </a:r>
          </a:p>
          <a:p>
            <a:r>
              <a:rPr lang="en-US" dirty="0" smtClean="0"/>
              <a:t>It’s a pretty common, simple operation</a:t>
            </a:r>
          </a:p>
          <a:p>
            <a:endParaRPr lang="en-US" dirty="0" smtClean="0"/>
          </a:p>
          <a:p>
            <a:r>
              <a:rPr lang="en-US" dirty="0" smtClean="0"/>
              <a:t>It’s especially useful when our information isn’t in a sorted order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72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Sorted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Now, imagine we’re looking for information in something sorted, like a phone </a:t>
            </a:r>
            <a:r>
              <a:rPr lang="en-US" dirty="0" smtClean="0"/>
              <a:t>book</a:t>
            </a:r>
          </a:p>
          <a:p>
            <a:r>
              <a:rPr lang="en-US" dirty="0" smtClean="0"/>
              <a:t>We </a:t>
            </a:r>
            <a:r>
              <a:rPr lang="en-US" dirty="0"/>
              <a:t>know someone’s name, and want to find their entry in the book (just like we knew the variable we were trying to locate </a:t>
            </a:r>
            <a:r>
              <a:rPr lang="en-US" dirty="0" smtClean="0"/>
              <a:t>earlier)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a good algorithm for locating their phone number?  Think about how you would do this.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51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in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35" y="1969364"/>
            <a:ext cx="8823366" cy="415679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Open the book midway through.  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the person’s name is </a:t>
            </a:r>
            <a:r>
              <a:rPr lang="en-US" b="1" dirty="0"/>
              <a:t>on</a:t>
            </a:r>
            <a:r>
              <a:rPr lang="en-US" dirty="0"/>
              <a:t> the page you opened </a:t>
            </a:r>
            <a:r>
              <a:rPr lang="en-US" dirty="0" smtClean="0"/>
              <a:t>to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You’re </a:t>
            </a:r>
            <a:r>
              <a:rPr lang="en-US" dirty="0"/>
              <a:t>done!  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the person’s name is </a:t>
            </a:r>
            <a:r>
              <a:rPr lang="en-US" b="1" dirty="0"/>
              <a:t>after</a:t>
            </a:r>
            <a:r>
              <a:rPr lang="en-US" dirty="0"/>
              <a:t> the page you opened </a:t>
            </a:r>
            <a:r>
              <a:rPr lang="en-US" dirty="0" smtClean="0"/>
              <a:t>to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Tear </a:t>
            </a:r>
            <a:r>
              <a:rPr lang="en-US" dirty="0"/>
              <a:t>the book in half, throw the first half away and repeat this process on the second </a:t>
            </a:r>
            <a:r>
              <a:rPr lang="en-US" dirty="0" smtClean="0"/>
              <a:t>half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If the person’s name is </a:t>
            </a:r>
            <a:r>
              <a:rPr lang="en-US" b="1" dirty="0"/>
              <a:t>before</a:t>
            </a:r>
            <a:r>
              <a:rPr lang="en-US" dirty="0"/>
              <a:t> the page you opened </a:t>
            </a:r>
            <a:r>
              <a:rPr lang="en-US" dirty="0" smtClean="0"/>
              <a:t>to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Tear </a:t>
            </a:r>
            <a:r>
              <a:rPr lang="en-US" dirty="0"/>
              <a:t>the book in half, throw the second half away and repeat this process on the first </a:t>
            </a:r>
            <a:r>
              <a:rPr lang="en-US" dirty="0" smtClean="0"/>
              <a:t>half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sz="2700" dirty="0" smtClean="0"/>
              <a:t>This </a:t>
            </a:r>
            <a:r>
              <a:rPr lang="en-US" sz="2700" dirty="0"/>
              <a:t>is very hard on phone books, but you’ll find the name!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51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9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 </a:t>
            </a:r>
            <a:r>
              <a:rPr lang="en-US" dirty="0" smtClean="0"/>
              <a:t>this to search </a:t>
            </a:r>
            <a:r>
              <a:rPr lang="en-US" dirty="0"/>
              <a:t>sorted lists!</a:t>
            </a:r>
          </a:p>
          <a:p>
            <a:r>
              <a:rPr lang="en-US" dirty="0" smtClean="0"/>
              <a:t>To </a:t>
            </a:r>
            <a:r>
              <a:rPr lang="en-US" dirty="0"/>
              <a:t>make our problem slightly easier, let’s make it the problem of “checking to see if something is in a sorted list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purposes of our example, if there’s no “middle” of the list, we’ll just look at the lower of the two possible </a:t>
            </a:r>
            <a:r>
              <a:rPr lang="en-US" dirty="0" smtClean="0"/>
              <a:t>indices</a:t>
            </a:r>
          </a:p>
          <a:p>
            <a:pPr lvl="1"/>
            <a:r>
              <a:rPr lang="en-US" dirty="0" smtClean="0"/>
              <a:t>So </a:t>
            </a:r>
            <a:r>
              <a:rPr lang="en-US" dirty="0"/>
              <a:t>if the list has 11 elements, the fifth one would be our </a:t>
            </a:r>
            <a:r>
              <a:rPr lang="en-US" dirty="0" smtClean="0"/>
              <a:t>middle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66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</a:t>
            </a:r>
            <a:r>
              <a:rPr lang="en-US" dirty="0"/>
              <a:t>search is a problem that can be broken down into </a:t>
            </a:r>
            <a:endParaRPr lang="en-US" dirty="0" smtClean="0"/>
          </a:p>
          <a:p>
            <a:pPr lvl="1"/>
            <a:r>
              <a:rPr lang="en-US" dirty="0" smtClean="0"/>
              <a:t>Something </a:t>
            </a:r>
            <a:r>
              <a:rPr lang="en-US" dirty="0"/>
              <a:t>simple (breaking a list in </a:t>
            </a:r>
            <a:r>
              <a:rPr lang="en-US" dirty="0" smtClean="0"/>
              <a:t>half)</a:t>
            </a:r>
          </a:p>
          <a:p>
            <a:pPr lvl="1"/>
            <a:r>
              <a:rPr lang="en-US" dirty="0" smtClean="0"/>
              <a:t>A smaller </a:t>
            </a:r>
            <a:r>
              <a:rPr lang="en-US" dirty="0"/>
              <a:t>version of the original problem (searching that half of the list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That </a:t>
            </a:r>
            <a:r>
              <a:rPr lang="en-US" dirty="0"/>
              <a:t>means we can use </a:t>
            </a:r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126129" y="4481509"/>
            <a:ext cx="189251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recursion!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628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Recursive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Write a recursive binary search!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Remember </a:t>
            </a:r>
            <a:r>
              <a:rPr lang="en-US" dirty="0"/>
              <a:t>to ask yourself: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What </a:t>
            </a:r>
            <a:r>
              <a:rPr lang="en-US" dirty="0"/>
              <a:t>is our base </a:t>
            </a:r>
            <a:r>
              <a:rPr lang="en-US" dirty="0" smtClean="0"/>
              <a:t>case(s)?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 smtClean="0"/>
              <a:t>What </a:t>
            </a:r>
            <a:r>
              <a:rPr lang="en-US" dirty="0"/>
              <a:t>is the recursive step</a:t>
            </a:r>
            <a:r>
              <a:rPr lang="en-US" dirty="0" smtClean="0"/>
              <a:t>?</a:t>
            </a:r>
          </a:p>
          <a:p>
            <a:pPr lvl="4">
              <a:spcBef>
                <a:spcPts val="0"/>
              </a:spcBef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binarySearch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item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lvl="3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dirty="0"/>
              <a:t>hint: in order to get the number at the middle of the list, use this </a:t>
            </a:r>
            <a:r>
              <a:rPr lang="en-US" dirty="0" smtClean="0"/>
              <a:t>line: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// 2]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85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648" y="1969364"/>
            <a:ext cx="8912352" cy="415679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binarySearch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item):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if(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== 0):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return False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middle = 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3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// 2</a:t>
            </a:r>
            <a:endParaRPr lang="en-US" sz="2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if(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[middle] == item):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return True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[middle] &lt; item):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return 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binarySearch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[middle+1:], item)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return 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binarySearch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[:middle], item)</a:t>
            </a:r>
          </a:p>
          <a:p>
            <a:pPr marL="0" indent="0">
              <a:spcBef>
                <a:spcPts val="0"/>
              </a:spcBef>
              <a:buNone/>
            </a:pPr>
            <a:endParaRPr lang="en-US" sz="2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52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Algorithm Run Time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6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for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we have a list that </a:t>
            </a:r>
            <a:r>
              <a:rPr lang="en-US" u="sng" dirty="0"/>
              <a:t>does not</a:t>
            </a:r>
            <a:r>
              <a:rPr lang="en-US" dirty="0"/>
              <a:t> contain what we’re looking </a:t>
            </a:r>
            <a:r>
              <a:rPr lang="en-US" dirty="0" smtClean="0"/>
              <a:t>for.</a:t>
            </a:r>
          </a:p>
          <a:p>
            <a:r>
              <a:rPr lang="en-US" dirty="0" smtClean="0"/>
              <a:t>How </a:t>
            </a:r>
            <a:r>
              <a:rPr lang="en-US" dirty="0"/>
              <a:t>many things in the list does linear search have to look at for it to figure out the item’s not there for a list of 8 </a:t>
            </a:r>
            <a:r>
              <a:rPr lang="en-US" dirty="0" smtClean="0"/>
              <a:t>things?</a:t>
            </a:r>
          </a:p>
          <a:p>
            <a:r>
              <a:rPr lang="en-US" dirty="0" smtClean="0"/>
              <a:t>16 things?</a:t>
            </a:r>
          </a:p>
          <a:p>
            <a:r>
              <a:rPr lang="en-US" dirty="0" smtClean="0"/>
              <a:t>32 </a:t>
            </a:r>
            <a:r>
              <a:rPr lang="en-US" dirty="0"/>
              <a:t>things?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82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Time for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we have a list that </a:t>
            </a:r>
            <a:r>
              <a:rPr lang="en-US" u="sng" dirty="0"/>
              <a:t>does not</a:t>
            </a:r>
            <a:r>
              <a:rPr lang="en-US" dirty="0"/>
              <a:t> contain what we’re looking </a:t>
            </a:r>
            <a:r>
              <a:rPr lang="en-US" dirty="0" smtClean="0"/>
              <a:t>for.</a:t>
            </a:r>
          </a:p>
          <a:p>
            <a:r>
              <a:rPr lang="en-US" dirty="0" smtClean="0"/>
              <a:t>What about for binary search?</a:t>
            </a:r>
          </a:p>
          <a:p>
            <a:pPr lvl="1"/>
            <a:r>
              <a:rPr lang="en-US" dirty="0" smtClean="0"/>
              <a:t>How many things does it have to look at to figure out the item’s not there for a list of 8 things?</a:t>
            </a:r>
          </a:p>
          <a:p>
            <a:pPr lvl="1"/>
            <a:r>
              <a:rPr lang="en-US" dirty="0" smtClean="0"/>
              <a:t>16 things?</a:t>
            </a:r>
          </a:p>
          <a:p>
            <a:pPr lvl="1"/>
            <a:r>
              <a:rPr lang="en-US" dirty="0" smtClean="0"/>
              <a:t>32 things?</a:t>
            </a:r>
          </a:p>
          <a:p>
            <a:r>
              <a:rPr lang="en-US" dirty="0" smtClean="0"/>
              <a:t>Notice anything different?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57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algorithms scale </a:t>
            </a:r>
            <a:r>
              <a:rPr lang="en-US" dirty="0" smtClean="0"/>
              <a:t>differently!</a:t>
            </a:r>
          </a:p>
          <a:p>
            <a:pPr lvl="1"/>
            <a:r>
              <a:rPr lang="en-US" dirty="0" smtClean="0"/>
              <a:t>Linear </a:t>
            </a:r>
            <a:r>
              <a:rPr lang="en-US" dirty="0"/>
              <a:t>search does work equal to the number of items in the </a:t>
            </a:r>
            <a:r>
              <a:rPr lang="en-US" dirty="0" smtClean="0"/>
              <a:t>list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inary </a:t>
            </a:r>
            <a:r>
              <a:rPr lang="en-US" dirty="0"/>
              <a:t>search does work equal to </a:t>
            </a:r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/>
              <a:t> </a:t>
            </a:r>
            <a:r>
              <a:rPr lang="en-US" dirty="0"/>
              <a:t>of the numbers in the list</a:t>
            </a:r>
            <a:r>
              <a:rPr lang="en-US" dirty="0" smtClean="0"/>
              <a:t>!</a:t>
            </a:r>
          </a:p>
          <a:p>
            <a:r>
              <a:rPr lang="en-US" sz="3000" dirty="0" smtClean="0"/>
              <a:t>A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30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3000" dirty="0" smtClean="0"/>
              <a:t> is basically asking “2 to what power equals x?”</a:t>
            </a:r>
          </a:p>
          <a:p>
            <a:pPr lvl="1"/>
            <a:r>
              <a:rPr lang="en-US" sz="2600" dirty="0" smtClean="0"/>
              <a:t>This is the same as saying, “how many times must we divide x in half before we hit 1?”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992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our list gets bigger and bigger, which of the search algorithms is faster?</a:t>
            </a:r>
          </a:p>
          <a:p>
            <a:pPr lvl="1"/>
            <a:r>
              <a:rPr lang="en-US" sz="3200" dirty="0" smtClean="0"/>
              <a:t>Linear or binary search?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much faster is binary search?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10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five tuples about you</a:t>
            </a:r>
          </a:p>
          <a:p>
            <a:pPr lvl="1"/>
            <a:r>
              <a:rPr lang="en-US" dirty="0" smtClean="0"/>
              <a:t>(e.g., your major is CMSC, your age is 19)</a:t>
            </a:r>
          </a:p>
          <a:p>
            <a:r>
              <a:rPr lang="en-US" dirty="0" smtClean="0"/>
              <a:t>Create a tuple with all of the courses you’re taking this semester</a:t>
            </a:r>
          </a:p>
          <a:p>
            <a:r>
              <a:rPr lang="en-US" dirty="0" smtClean="0"/>
              <a:t>Create a tuple with a single element</a:t>
            </a:r>
          </a:p>
          <a:p>
            <a:r>
              <a:rPr lang="en-US" dirty="0" smtClean="0"/>
              <a:t>Create an empty tuple</a:t>
            </a:r>
          </a:p>
          <a:p>
            <a:r>
              <a:rPr lang="en-US" dirty="0" smtClean="0"/>
              <a:t>Create a tuple by casting a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85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8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of All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</a:t>
            </a:r>
            <a:r>
              <a:rPr lang="en-US" dirty="0"/>
              <a:t>we have a list, and we want </a:t>
            </a:r>
            <a:r>
              <a:rPr lang="en-US" dirty="0" smtClean="0"/>
              <a:t>to find </a:t>
            </a:r>
            <a:r>
              <a:rPr lang="en-US" dirty="0"/>
              <a:t>the sum of everything in that list multiplied by everything else in that </a:t>
            </a:r>
            <a:r>
              <a:rPr lang="en-US" dirty="0" smtClean="0"/>
              <a:t>list</a:t>
            </a:r>
            <a:endParaRPr lang="en-US" dirty="0"/>
          </a:p>
          <a:p>
            <a:pPr lvl="1"/>
            <a:r>
              <a:rPr lang="en-US" sz="2400" dirty="0" smtClean="0"/>
              <a:t>So </a:t>
            </a:r>
            <a:r>
              <a:rPr lang="en-US" sz="2400" dirty="0"/>
              <a:t>if the list is [1, 2, 3], we want to find the value of:</a:t>
            </a:r>
          </a:p>
          <a:p>
            <a:pPr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1*1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+ 1*2 + 1*3 + 2*1 + 2*2 + 2*3 + 3*1 + 3*2 + 3*3</a:t>
            </a:r>
          </a:p>
          <a:p>
            <a:pPr lvl="3"/>
            <a:endParaRPr lang="en-US" dirty="0"/>
          </a:p>
          <a:p>
            <a:r>
              <a:rPr lang="en-US" dirty="0"/>
              <a:t>As an exercise, try writing this function!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sumOfAllProducts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76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sumOfAllProducts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result = 0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 item in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for item2 in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result += item * item2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result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209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for Sum of All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many multiplications does this have to do for a list of 8 </a:t>
            </a:r>
            <a:r>
              <a:rPr lang="en-US" dirty="0" smtClean="0"/>
              <a:t>things?</a:t>
            </a:r>
          </a:p>
          <a:p>
            <a:pPr lvl="2"/>
            <a:r>
              <a:rPr lang="en-US" dirty="0"/>
              <a:t>For 8 things, it does 64 multiplications</a:t>
            </a:r>
            <a:endParaRPr lang="en-US" dirty="0" smtClean="0"/>
          </a:p>
          <a:p>
            <a:pPr lvl="1"/>
            <a:r>
              <a:rPr lang="en-US" dirty="0" smtClean="0"/>
              <a:t>16 things?</a:t>
            </a:r>
          </a:p>
          <a:p>
            <a:pPr lvl="2"/>
            <a:r>
              <a:rPr lang="en-US" dirty="0"/>
              <a:t>For 16 things, it does 256 multiplications</a:t>
            </a:r>
            <a:endParaRPr lang="en-US" dirty="0" smtClean="0"/>
          </a:p>
          <a:p>
            <a:pPr lvl="1"/>
            <a:r>
              <a:rPr lang="en-US" dirty="0" smtClean="0"/>
              <a:t>32 </a:t>
            </a:r>
            <a:r>
              <a:rPr lang="en-US" dirty="0"/>
              <a:t>things</a:t>
            </a:r>
            <a:r>
              <a:rPr lang="en-US" dirty="0" smtClean="0"/>
              <a:t>?</a:t>
            </a:r>
          </a:p>
          <a:p>
            <a:pPr lvl="2"/>
            <a:r>
              <a:rPr lang="en-US" dirty="0"/>
              <a:t>For 32 things, you do 1024 multiplications</a:t>
            </a:r>
          </a:p>
          <a:p>
            <a:r>
              <a:rPr lang="en-US" dirty="0" smtClean="0"/>
              <a:t>In </a:t>
            </a:r>
            <a:r>
              <a:rPr lang="en-US" dirty="0"/>
              <a:t>general, if you give it a list of size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you’ll have to do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/>
              <a:t> multiplications!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91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7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For a list of size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, </a:t>
            </a:r>
            <a:r>
              <a:rPr lang="en-US" sz="2800" dirty="0"/>
              <a:t>linear search does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 </a:t>
            </a:r>
            <a:r>
              <a:rPr lang="en-US" sz="2800" dirty="0"/>
              <a:t>operations.  So we say it is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O(N)</a:t>
            </a:r>
            <a:r>
              <a:rPr lang="en-US" sz="2800" dirty="0"/>
              <a:t> (pronounced </a:t>
            </a:r>
            <a:r>
              <a:rPr lang="en-US" sz="2800" dirty="0" smtClean="0"/>
              <a:t>“big Oh </a:t>
            </a:r>
            <a:r>
              <a:rPr lang="en-US" sz="2800" dirty="0"/>
              <a:t>of n</a:t>
            </a:r>
            <a:r>
              <a:rPr lang="en-US" sz="2800" dirty="0" smtClean="0"/>
              <a:t>”)</a:t>
            </a:r>
            <a:endParaRPr lang="en-US" sz="2800" dirty="0"/>
          </a:p>
          <a:p>
            <a:r>
              <a:rPr lang="en-US" sz="2800" dirty="0" smtClean="0"/>
              <a:t>For </a:t>
            </a:r>
            <a:r>
              <a:rPr lang="en-US" sz="2800" dirty="0"/>
              <a:t>a list of size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, </a:t>
            </a:r>
            <a:r>
              <a:rPr lang="en-US" sz="2800" dirty="0"/>
              <a:t>binary search does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r>
              <a:rPr lang="en-US" sz="2800" dirty="0"/>
              <a:t> operations, so we say it is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(N))</a:t>
            </a:r>
          </a:p>
          <a:p>
            <a:r>
              <a:rPr lang="en-US" sz="2800" dirty="0" smtClean="0"/>
              <a:t>For </a:t>
            </a:r>
            <a:r>
              <a:rPr lang="en-US" sz="2800" dirty="0"/>
              <a:t>a list of size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/>
              <a:t>, our sum of products function does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800" dirty="0"/>
              <a:t> operations, which means it is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O(N</a:t>
            </a:r>
            <a:r>
              <a:rPr lang="en-US" sz="2800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function in the parentheses indicates how fast the algorithm </a:t>
            </a:r>
            <a:r>
              <a:rPr lang="en-US" sz="2800" dirty="0" smtClean="0"/>
              <a:t>scales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2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big O of the following, given a list of 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:</a:t>
            </a:r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 in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 in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print(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*j*k)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This will be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94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77073" cy="4156799"/>
          </a:xfrm>
        </p:spPr>
        <p:txBody>
          <a:bodyPr/>
          <a:lstStyle/>
          <a:p>
            <a:r>
              <a:rPr lang="en-US" dirty="0" smtClean="0"/>
              <a:t>Lab 12 this week – last lab of the semester!</a:t>
            </a:r>
          </a:p>
          <a:p>
            <a:endParaRPr lang="en-US" dirty="0"/>
          </a:p>
          <a:p>
            <a:r>
              <a:rPr lang="en-US" dirty="0" smtClean="0"/>
              <a:t>Project 2 </a:t>
            </a:r>
            <a:r>
              <a:rPr lang="en-US" dirty="0"/>
              <a:t>is out</a:t>
            </a:r>
          </a:p>
          <a:p>
            <a:pPr lvl="1"/>
            <a:r>
              <a:rPr lang="en-US" dirty="0"/>
              <a:t>Due by </a:t>
            </a:r>
            <a:r>
              <a:rPr lang="en-US" dirty="0" smtClean="0"/>
              <a:t>Monday, May 9th at </a:t>
            </a:r>
            <a:r>
              <a:rPr lang="en-US" dirty="0"/>
              <a:t>8:59:59 PM</a:t>
            </a:r>
          </a:p>
          <a:p>
            <a:pPr lvl="1"/>
            <a:r>
              <a:rPr lang="en-US" dirty="0" smtClean="0"/>
              <a:t>Extension!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Next Class: </a:t>
            </a:r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1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Announcements: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68047" cy="4156799"/>
          </a:xfrm>
        </p:spPr>
        <p:txBody>
          <a:bodyPr/>
          <a:lstStyle/>
          <a:p>
            <a:r>
              <a:rPr lang="en-US" dirty="0" smtClean="0"/>
              <a:t>The second survey will be released and announced on Blackboard shortly</a:t>
            </a:r>
          </a:p>
          <a:p>
            <a:pPr lvl="1"/>
            <a:r>
              <a:rPr lang="en-US" dirty="0" smtClean="0"/>
              <a:t>This is 1% of your grade, and is your chance to give feedback on your experience with the course</a:t>
            </a:r>
          </a:p>
          <a:p>
            <a:pPr lvl="1"/>
            <a:endParaRPr lang="en-US" dirty="0"/>
          </a:p>
          <a:p>
            <a:r>
              <a:rPr lang="en-US" dirty="0" smtClean="0"/>
              <a:t>Now, </a:t>
            </a:r>
            <a:r>
              <a:rPr lang="en-US" dirty="0"/>
              <a:t>we will be doing the in-class SCEQ (Student Course Evaluation Questionnaire)</a:t>
            </a:r>
          </a:p>
          <a:p>
            <a:pPr lvl="1"/>
            <a:r>
              <a:rPr lang="en-US" dirty="0"/>
              <a:t>This is an important metric for assessment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29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4192" cy="4156799"/>
          </a:xfrm>
        </p:spPr>
        <p:txBody>
          <a:bodyPr/>
          <a:lstStyle/>
          <a:p>
            <a:r>
              <a:rPr lang="en-US" dirty="0" smtClean="0"/>
              <a:t>Create a dictionary that contains four different (key, value) pairs, similar to “a is for apple”</a:t>
            </a:r>
          </a:p>
          <a:p>
            <a:pPr lvl="1"/>
            <a:r>
              <a:rPr lang="en-US" dirty="0" smtClean="0"/>
              <a:t>Add one additional (key, value) pair</a:t>
            </a:r>
          </a:p>
          <a:p>
            <a:pPr lvl="1"/>
            <a:r>
              <a:rPr lang="en-US" dirty="0" smtClean="0"/>
              <a:t>Update one of your (key, value) pairs</a:t>
            </a:r>
          </a:p>
          <a:p>
            <a:pPr lvl="1"/>
            <a:r>
              <a:rPr lang="en-US" dirty="0" smtClean="0"/>
              <a:t>Remove one of your (key, value) pairs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Why must dictionary keys be unique?</a:t>
            </a:r>
          </a:p>
          <a:p>
            <a:r>
              <a:rPr lang="en-US" dirty="0" smtClean="0"/>
              <a:t>Do values need to be unique?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SCEQ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only a #2 pencil</a:t>
            </a:r>
          </a:p>
          <a:p>
            <a:r>
              <a:rPr lang="en-US" dirty="0" smtClean="0"/>
              <a:t>Catalog number should be in top left corner</a:t>
            </a:r>
          </a:p>
          <a:p>
            <a:r>
              <a:rPr lang="en-US" dirty="0" smtClean="0"/>
              <a:t>Fill in the number of credits earned towards your degree at the beginning of the semester</a:t>
            </a:r>
          </a:p>
          <a:p>
            <a:pPr lvl="1"/>
            <a:r>
              <a:rPr lang="en-US" dirty="0" smtClean="0"/>
              <a:t>If less than 100, fill the two right-most columns</a:t>
            </a:r>
          </a:p>
          <a:p>
            <a:pPr lvl="1"/>
            <a:r>
              <a:rPr lang="en-US" dirty="0" smtClean="0"/>
              <a:t>If less than 10, fill the right-most column</a:t>
            </a:r>
          </a:p>
          <a:p>
            <a:r>
              <a:rPr lang="en-US" dirty="0" smtClean="0"/>
              <a:t>Fill in your cumulative GPA</a:t>
            </a:r>
          </a:p>
          <a:p>
            <a:pPr lvl="1"/>
            <a:r>
              <a:rPr lang="en-US" dirty="0" smtClean="0"/>
              <a:t>Fill unknown digits with “0”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09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SCEQ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in your officially declared major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you haven’t declared a major, enter “00”</a:t>
            </a:r>
          </a:p>
          <a:p>
            <a:pPr lvl="1"/>
            <a:r>
              <a:rPr lang="en-US" dirty="0" smtClean="0"/>
              <a:t>If yours isn’t listed, raise your hand and I’ll tell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22376" y="2677160"/>
          <a:ext cx="7699248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7960"/>
                <a:gridCol w="1121664"/>
                <a:gridCol w="2557272"/>
                <a:gridCol w="129235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Computer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Sci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Applied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Physics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Computer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Eng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07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Atmo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Phys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ics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Information Sys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Eng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(General)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Math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Chemical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Eng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Bioinformatics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Biology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97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SCEQ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this course, fill out the </a:t>
            </a:r>
            <a:r>
              <a:rPr lang="en-US" dirty="0" err="1" smtClean="0"/>
              <a:t>Scantron</a:t>
            </a:r>
            <a:r>
              <a:rPr lang="en-US" dirty="0" smtClean="0"/>
              <a:t>, sections:</a:t>
            </a:r>
          </a:p>
          <a:p>
            <a:pPr lvl="1"/>
            <a:r>
              <a:rPr lang="en-US" sz="3200" dirty="0" smtClean="0"/>
              <a:t>A (General)</a:t>
            </a:r>
          </a:p>
          <a:p>
            <a:pPr lvl="1"/>
            <a:r>
              <a:rPr lang="en-US" sz="3200" dirty="0" smtClean="0"/>
              <a:t>B (Lecture) – </a:t>
            </a:r>
            <a:r>
              <a:rPr lang="en-US" sz="2800" dirty="0" smtClean="0"/>
              <a:t>“Instructor A” column only</a:t>
            </a:r>
          </a:p>
          <a:p>
            <a:pPr lvl="1"/>
            <a:r>
              <a:rPr lang="en-US" sz="3200" dirty="0" smtClean="0"/>
              <a:t>D (Laboratory)</a:t>
            </a:r>
          </a:p>
          <a:p>
            <a:r>
              <a:rPr lang="en-US" dirty="0" smtClean="0"/>
              <a:t>Fill out the Blue sheet</a:t>
            </a:r>
          </a:p>
          <a:p>
            <a:pPr lvl="1"/>
            <a:r>
              <a:rPr lang="en-US" dirty="0" smtClean="0"/>
              <a:t>Additional comments can be written on the back</a:t>
            </a:r>
          </a:p>
          <a:p>
            <a:r>
              <a:rPr lang="en-US" dirty="0" smtClean="0"/>
              <a:t>Bring completed sheets to the front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06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Matching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91728" cy="4156799"/>
          </a:xfrm>
        </p:spPr>
        <p:txBody>
          <a:bodyPr/>
          <a:lstStyle/>
          <a:p>
            <a:r>
              <a:rPr lang="en-US" dirty="0" smtClean="0"/>
              <a:t>Match the following data types to the symbols needed to create them (may be more than one)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1234440" y="4797806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String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34440" y="4094734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List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34440" y="3391662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Dictionary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34440" y="5500878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Tuple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73624" y="4523486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73624" y="3820414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73624" y="3117342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73624" y="5226558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 ]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73624" y="592963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'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34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Matching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91728" cy="4156799"/>
          </a:xfrm>
        </p:spPr>
        <p:txBody>
          <a:bodyPr/>
          <a:lstStyle/>
          <a:p>
            <a:r>
              <a:rPr lang="en-US" dirty="0" smtClean="0"/>
              <a:t>Match the following data types to the symbols needed to create them (may be more than one)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6" name="Rectangle 15"/>
          <p:cNvSpPr/>
          <p:nvPr/>
        </p:nvSpPr>
        <p:spPr>
          <a:xfrm>
            <a:off x="1234440" y="4797806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String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34440" y="4094734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List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34440" y="3391662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Dictionary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34440" y="5500878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Tuple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373624" y="4523486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73624" y="3820414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73624" y="3117342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373624" y="5226558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 ]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73624" y="592963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'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21024" y="3391662"/>
            <a:ext cx="1926336" cy="274320"/>
          </a:xfrm>
          <a:prstGeom prst="line">
            <a:avLst/>
          </a:prstGeom>
          <a:ln w="38100">
            <a:solidFill>
              <a:srgbClr val="7030A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621024" y="4094734"/>
            <a:ext cx="1926336" cy="1680464"/>
          </a:xfrm>
          <a:prstGeom prst="line">
            <a:avLst/>
          </a:prstGeom>
          <a:ln w="38100">
            <a:solidFill>
              <a:srgbClr val="00206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621024" y="4797806"/>
            <a:ext cx="1926336" cy="274320"/>
          </a:xfrm>
          <a:prstGeom prst="line">
            <a:avLst/>
          </a:prstGeom>
          <a:ln w="38100">
            <a:solidFill>
              <a:srgbClr val="008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621024" y="4369054"/>
            <a:ext cx="1926336" cy="1131824"/>
          </a:xfrm>
          <a:prstGeom prst="line">
            <a:avLst/>
          </a:prstGeom>
          <a:ln w="38100">
            <a:solidFill>
              <a:srgbClr val="C0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21024" y="5072126"/>
            <a:ext cx="1926336" cy="1131824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56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03920" cy="4156799"/>
          </a:xfrm>
        </p:spPr>
        <p:txBody>
          <a:bodyPr/>
          <a:lstStyle/>
          <a:p>
            <a:r>
              <a:rPr lang="en-US" dirty="0" smtClean="0"/>
              <a:t>Which of the following are mutable data types?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2036064" y="525907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String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6064" y="251587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Boolean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36064" y="471043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List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36064" y="416179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Integer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6064" y="361315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Float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36064" y="306451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Dictionary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6064" y="580771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Tuple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525907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0" y="251587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???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0" y="471043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72000" y="416179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72000" y="361315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???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0" y="306451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???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0" y="580771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80646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572000" y="306451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???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72000" y="306451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Mutable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03920" cy="4156799"/>
          </a:xfrm>
        </p:spPr>
        <p:txBody>
          <a:bodyPr/>
          <a:lstStyle/>
          <a:p>
            <a:r>
              <a:rPr lang="en-US" dirty="0" smtClean="0"/>
              <a:t>Which of the following are mutable data types?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2036064" y="525907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String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6064" y="251587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Boolean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36064" y="471043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List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36064" y="416179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Integer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6064" y="361315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Float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36064" y="306451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Dictionary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6064" y="580771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Tuple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525907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0" y="251587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???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0" y="471043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72000" y="416179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72000" y="361315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???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0" y="580771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572000" y="525907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Immutable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72000" y="251587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Immutable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72000" y="471043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Mutable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72000" y="416179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Immutable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572000" y="361315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Immutable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72000" y="5807710"/>
            <a:ext cx="2535936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Immutable</a:t>
            </a:r>
          </a:p>
        </p:txBody>
      </p:sp>
    </p:spTree>
    <p:extLst>
      <p:ext uri="{BB962C8B-B14F-4D97-AF65-F5344CB8AC3E}">
        <p14:creationId xmlns:p14="http://schemas.microsoft.com/office/powerpoint/2010/main" val="25819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30768" cy="4156799"/>
          </a:xfrm>
        </p:spPr>
        <p:txBody>
          <a:bodyPr/>
          <a:lstStyle/>
          <a:p>
            <a:r>
              <a:rPr lang="en-US" dirty="0" smtClean="0"/>
              <a:t>You are given a dictionary of the NATO phonetic alphabet, in the form: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alpha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{"A" : "Alpha",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B" :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"Bravo",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C" : "Charlie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... </a:t>
            </a:r>
            <a:r>
              <a:rPr lang="en-US" sz="2400" i="1" dirty="0" smtClean="0">
                <a:latin typeface="+mj-lt"/>
                <a:cs typeface="Courier New" panose="02070309020205020404" pitchFamily="49" charset="0"/>
              </a:rPr>
              <a:t>etc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.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Write a function to convert a string from the user into its phonetic code words</a:t>
            </a:r>
          </a:p>
          <a:p>
            <a:pPr lvl="1"/>
            <a:r>
              <a:rPr lang="en-US" dirty="0" smtClean="0"/>
              <a:t>You </a:t>
            </a:r>
            <a:r>
              <a:rPr lang="en-US" dirty="0" smtClean="0"/>
              <a:t>only need to handle letters (case insensitive)</a:t>
            </a:r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16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40070</TotalTime>
  <Words>1657</Words>
  <Application>Microsoft Office PowerPoint</Application>
  <PresentationFormat>On-screen Show (4:3)</PresentationFormat>
  <Paragraphs>335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23 – Algorithms and Analysis</vt:lpstr>
      <vt:lpstr>Any Questions from Last Time?</vt:lpstr>
      <vt:lpstr>Review: Tuples</vt:lpstr>
      <vt:lpstr>Review: Dictionaries</vt:lpstr>
      <vt:lpstr>Review: Matching Symbols</vt:lpstr>
      <vt:lpstr>Review: Matching Symbols</vt:lpstr>
      <vt:lpstr>Review: Mutability</vt:lpstr>
      <vt:lpstr>Review: Mutability</vt:lpstr>
      <vt:lpstr>Review: Implementation</vt:lpstr>
      <vt:lpstr>Review: Implementation Example</vt:lpstr>
      <vt:lpstr>Any Questions about the Material we Just Reviewed?</vt:lpstr>
      <vt:lpstr>Today’s Objectives</vt:lpstr>
      <vt:lpstr>Search</vt:lpstr>
      <vt:lpstr>Searching</vt:lpstr>
      <vt:lpstr>Exercise: Search</vt:lpstr>
      <vt:lpstr>Exercise Solution</vt:lpstr>
      <vt:lpstr>Linear Search</vt:lpstr>
      <vt:lpstr>Searching Sorted Information</vt:lpstr>
      <vt:lpstr>Algorithm in English</vt:lpstr>
      <vt:lpstr>Binary Search</vt:lpstr>
      <vt:lpstr>Binary Search</vt:lpstr>
      <vt:lpstr>Binary Search</vt:lpstr>
      <vt:lpstr>Exercise: Recursive Binary Search</vt:lpstr>
      <vt:lpstr>Exercise Solution</vt:lpstr>
      <vt:lpstr>Algorithm Run Time</vt:lpstr>
      <vt:lpstr>Run Time for Search</vt:lpstr>
      <vt:lpstr>Run Time for Search</vt:lpstr>
      <vt:lpstr>Different Run Times</vt:lpstr>
      <vt:lpstr>Different Run Times</vt:lpstr>
      <vt:lpstr>Another Example</vt:lpstr>
      <vt:lpstr>Sum of All Products</vt:lpstr>
      <vt:lpstr>Exercise Solution</vt:lpstr>
      <vt:lpstr>Run Time for Sum of All Products</vt:lpstr>
      <vt:lpstr>Asymptotic Analysis</vt:lpstr>
      <vt:lpstr>Asymptotic Analysis</vt:lpstr>
      <vt:lpstr>Example</vt:lpstr>
      <vt:lpstr>Any Other Questions?</vt:lpstr>
      <vt:lpstr>General Announcements</vt:lpstr>
      <vt:lpstr>Announcements: Surveys</vt:lpstr>
      <vt:lpstr>SCEQ Details</vt:lpstr>
      <vt:lpstr>SCEQ Details</vt:lpstr>
      <vt:lpstr>SCEQ Details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586</cp:revision>
  <dcterms:created xsi:type="dcterms:W3CDTF">2014-05-05T14:25:42Z</dcterms:created>
  <dcterms:modified xsi:type="dcterms:W3CDTF">2016-05-02T21:31:51Z</dcterms:modified>
</cp:coreProperties>
</file>